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A812-3313-4486-9D46-BED8CEE2592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0521-64EF-44D8-8F2B-9F595522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6001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386750"/>
                </a:solidFill>
                <a:latin typeface="Arial Black" pitchFamily="34" charset="0"/>
              </a:rPr>
              <a:t>Non-Tenure Track Faculty</a:t>
            </a:r>
            <a:endParaRPr lang="en-US" sz="4000" b="1" dirty="0">
              <a:solidFill>
                <a:srgbClr val="386750"/>
              </a:solidFill>
              <a:latin typeface="Arial Black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86750"/>
                </a:solidFill>
              </a:rPr>
              <a:t>Changes to the Faculty Manual:</a:t>
            </a:r>
          </a:p>
          <a:p>
            <a:r>
              <a:rPr lang="en-US" dirty="0" smtClean="0">
                <a:solidFill>
                  <a:srgbClr val="386750"/>
                </a:solidFill>
              </a:rPr>
              <a:t>Implementation</a:t>
            </a:r>
            <a:endParaRPr lang="en-US" dirty="0">
              <a:solidFill>
                <a:srgbClr val="3867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71500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Jenny Morse – Chair, Committee on Non-Tenure Track Faculty (</a:t>
            </a:r>
            <a:r>
              <a:rPr lang="en-US" sz="1600" i="1" dirty="0" err="1" smtClean="0"/>
              <a:t>CoNTTF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2011: Senior Teaching appointments created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2014: Multi-year contracts and open-ended appointments introduced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2015: Temporary appointments limited to 1 year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2016-2018: Work to update appointment types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April 2018: Faculty Council approves changes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Since: HR implements changes in TMS/Oracle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Some brief history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bg2"/>
                </a:solidFill>
                <a:latin typeface="+mj-lt"/>
              </a:rPr>
              <a:t>Appointment type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Tenured, Tenure-Track, Contract, Continuing, Adjunct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bg2"/>
                </a:solidFill>
                <a:latin typeface="+mj-lt"/>
              </a:rPr>
              <a:t>Rank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Instructor, Assistant Professor, Senior Instructor, Associate Professor, Master Instructor, Professor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bg2"/>
                </a:solidFill>
                <a:latin typeface="+mj-lt"/>
              </a:rPr>
              <a:t>Title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Depends on department policies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Not necessarily dependent on rank or appointment type</a:t>
            </a:r>
            <a:endParaRPr lang="en-US" sz="20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Terms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040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Define criteria for use of new ranks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Convert current NTTF to new appointment types, using new ranks as appropriate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Use new appointment types and ranks for new NTTF hires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Update department codes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Department Action Items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867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bg2"/>
                </a:solidFill>
                <a:latin typeface="+mj-lt"/>
              </a:rPr>
              <a:t>Assistant Professor, Associate Professor, </a:t>
            </a:r>
            <a:r>
              <a:rPr lang="en-US" sz="2400" dirty="0" smtClean="0">
                <a:solidFill>
                  <a:schemeClr val="bg2"/>
                </a:solidFill>
                <a:latin typeface="+mj-lt"/>
              </a:rPr>
              <a:t>Professor, Instructor</a:t>
            </a:r>
            <a:r>
              <a:rPr lang="en-US" sz="2400" dirty="0" smtClean="0">
                <a:solidFill>
                  <a:schemeClr val="bg2"/>
                </a:solidFill>
                <a:latin typeface="+mj-lt"/>
              </a:rPr>
              <a:t>, Senior Instructor, Master Instructor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Faculty Manual will not specify criteria for ranks since use varies significantly across departments and colleges</a:t>
            </a:r>
            <a:endParaRPr lang="en-US" sz="2000" dirty="0" smtClean="0">
              <a:solidFill>
                <a:schemeClr val="bg2"/>
              </a:solidFill>
              <a:latin typeface="+mj-lt"/>
            </a:endParaRP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Consider all workload contributions (teaching, research, service, extension) as potential criteria and how more variety in workloads may be accounted for in ranks </a:t>
            </a:r>
            <a:endParaRPr lang="en-US" sz="2000" dirty="0" smtClean="0">
              <a:solidFill>
                <a:schemeClr val="bg2"/>
              </a:solidFill>
              <a:latin typeface="+mj-lt"/>
            </a:endParaRP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Assessment for annual evaluation and promotion may </a:t>
            </a: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not rely only on student </a:t>
            </a:r>
            <a:r>
              <a:rPr lang="en-US" sz="2000" dirty="0" smtClean="0">
                <a:solidFill>
                  <a:schemeClr val="bg2"/>
                </a:solidFill>
                <a:latin typeface="+mj-lt"/>
              </a:rPr>
              <a:t>evaluations</a:t>
            </a:r>
          </a:p>
          <a:p>
            <a:pPr lvl="1">
              <a:lnSpc>
                <a:spcPct val="120000"/>
              </a:lnSpc>
            </a:pPr>
            <a:endParaRPr lang="en-US" sz="20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Define criteria for </a:t>
            </a:r>
            <a:r>
              <a:rPr lang="en-US" sz="4000" dirty="0" smtClean="0"/>
              <a:t>all ranks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237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Criteria could </a:t>
            </a: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include</a:t>
            </a:r>
            <a:endParaRPr lang="en-US" sz="2200" dirty="0" smtClean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Effort distribution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bg2"/>
                </a:solidFill>
              </a:rPr>
              <a:t>Research activity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Experience and professional development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Teaching innovation and effectiveness</a:t>
            </a:r>
            <a:endParaRPr lang="en-US" sz="2200" dirty="0" smtClean="0">
              <a:solidFill>
                <a:schemeClr val="bg2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Course design, use of pedagogical methods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bg2"/>
                </a:solidFill>
              </a:rPr>
              <a:t>Service </a:t>
            </a:r>
            <a:r>
              <a:rPr lang="en-US" sz="2200" dirty="0" smtClean="0">
                <a:solidFill>
                  <a:schemeClr val="bg2"/>
                </a:solidFill>
              </a:rPr>
              <a:t>roles and contributions</a:t>
            </a:r>
            <a:endParaRPr lang="en-US" sz="2200" dirty="0">
              <a:solidFill>
                <a:schemeClr val="bg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Terminal degree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etc</a:t>
            </a: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. (as appropriate for each department)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Define criteria for </a:t>
            </a:r>
            <a:r>
              <a:rPr lang="en-US" sz="4000" dirty="0" smtClean="0"/>
              <a:t>all ranks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145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bg2"/>
                </a:solidFill>
              </a:rPr>
              <a:t>Temporary should convert to Adjunct or Continuing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bg2"/>
                </a:solidFill>
              </a:rPr>
              <a:t>Special should convert to Contract or Continuing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Apply </a:t>
            </a: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criteria to decide on rank and appointment type for each employee (discuss options with each faculty member)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</a:rPr>
              <a:t>Once </a:t>
            </a:r>
            <a:r>
              <a:rPr lang="en-US" sz="2200" dirty="0" smtClean="0">
                <a:solidFill>
                  <a:schemeClr val="bg2"/>
                </a:solidFill>
              </a:rPr>
              <a:t>all decisions have been made, submit one spreadsheet with all new appointment types and ranks to Provost’s office (through each college)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</a:rPr>
              <a:t>Write new contracts for contract faculty (using language from Provost’s office)</a:t>
            </a:r>
            <a:endParaRPr lang="en-US" sz="2200" dirty="0">
              <a:solidFill>
                <a:schemeClr val="bg2"/>
              </a:solidFill>
            </a:endParaRPr>
          </a:p>
          <a:p>
            <a:pPr>
              <a:lnSpc>
                <a:spcPct val="120000"/>
              </a:lnSpc>
            </a:pPr>
            <a:endParaRPr lang="en-US" sz="22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Converting existing employees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137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Specify voting rights of NTTF in department faculty meetings</a:t>
            </a:r>
            <a:endParaRPr lang="en-US" sz="2200" dirty="0">
              <a:solidFill>
                <a:schemeClr val="bg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bg2"/>
                </a:solidFill>
              </a:rPr>
              <a:t>Review codes overall in light of NTTF </a:t>
            </a:r>
            <a:r>
              <a:rPr lang="en-US" sz="2200" dirty="0" smtClean="0">
                <a:solidFill>
                  <a:schemeClr val="bg2"/>
                </a:solidFill>
              </a:rPr>
              <a:t>participation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</a:rPr>
              <a:t>Send updated codes to Provost’s office for review</a:t>
            </a:r>
            <a:endParaRPr lang="en-US" sz="2200" dirty="0">
              <a:solidFill>
                <a:schemeClr val="bg2"/>
              </a:solidFill>
            </a:endParaRPr>
          </a:p>
          <a:p>
            <a:pPr>
              <a:lnSpc>
                <a:spcPct val="120000"/>
              </a:lnSpc>
            </a:pPr>
            <a:endParaRPr lang="en-US" sz="22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Department Code Updates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705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Provide Contract faculty notice 1 year before end of contract: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solidFill>
                  <a:schemeClr val="bg2"/>
                </a:solidFill>
                <a:latin typeface="+mj-lt"/>
              </a:rPr>
              <a:t>“Your contract will be renewed next year”,  or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solidFill>
                  <a:schemeClr val="bg2"/>
                </a:solidFill>
                <a:latin typeface="+mj-lt"/>
              </a:rPr>
              <a:t>“We may not be able to renew your contract next year”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Continuing faculty can request a contract after 10 semesters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solidFill>
                  <a:schemeClr val="bg2"/>
                </a:solidFill>
                <a:latin typeface="+mj-lt"/>
              </a:rPr>
              <a:t>Request will be made in writing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solidFill>
                  <a:schemeClr val="bg2"/>
                </a:solidFill>
                <a:latin typeface="+mj-lt"/>
              </a:rPr>
              <a:t>If request is denied, denial must be in writing with rationale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chemeClr val="bg2"/>
                </a:solidFill>
                <a:latin typeface="+mj-lt"/>
              </a:rPr>
              <a:t>Contract and Continuing faculty can request professional development release time after 12 semesters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solidFill>
                  <a:schemeClr val="bg2"/>
                </a:solidFill>
                <a:latin typeface="+mj-lt"/>
              </a:rPr>
              <a:t>Forward such requests to Provost’s office for consideration</a:t>
            </a:r>
          </a:p>
          <a:p>
            <a:pPr lvl="1">
              <a:lnSpc>
                <a:spcPct val="120000"/>
              </a:lnSpc>
            </a:pPr>
            <a:endParaRPr lang="en-US" sz="1800" dirty="0">
              <a:solidFill>
                <a:schemeClr val="bg2"/>
              </a:solidFill>
            </a:endParaRPr>
          </a:p>
          <a:p>
            <a:pPr>
              <a:lnSpc>
                <a:spcPct val="120000"/>
              </a:lnSpc>
            </a:pPr>
            <a:endParaRPr lang="en-US" sz="220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Other Requirements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732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SU-Ram-template-1">
      <a:dk1>
        <a:srgbClr val="386750"/>
      </a:dk1>
      <a:lt1>
        <a:srgbClr val="386750"/>
      </a:lt1>
      <a:dk2>
        <a:srgbClr val="386750"/>
      </a:dk2>
      <a:lt2>
        <a:srgbClr val="386750"/>
      </a:lt2>
      <a:accent1>
        <a:srgbClr val="A78622"/>
      </a:accent1>
      <a:accent2>
        <a:srgbClr val="386750"/>
      </a:accent2>
      <a:accent3>
        <a:srgbClr val="194C19"/>
      </a:accent3>
      <a:accent4>
        <a:srgbClr val="386750"/>
      </a:accent4>
      <a:accent5>
        <a:srgbClr val="386750"/>
      </a:accent5>
      <a:accent6>
        <a:srgbClr val="730000"/>
      </a:accent6>
      <a:hlink>
        <a:srgbClr val="0033CC"/>
      </a:hlink>
      <a:folHlink>
        <a:srgbClr val="386750"/>
      </a:folHlink>
    </a:clrScheme>
    <a:fontScheme name="CSU-Ram-template-1">
      <a:majorFont>
        <a:latin typeface="Arial"/>
        <a:ea typeface=""/>
        <a:cs typeface=""/>
      </a:majorFont>
      <a:minorFont>
        <a:latin typeface="Garamond Premr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452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Garamond Premr Pro</vt:lpstr>
      <vt:lpstr>Office Theme</vt:lpstr>
      <vt:lpstr>Non-Tenure Track Faculty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</dc:creator>
  <cp:lastModifiedBy>Morse,Jenny</cp:lastModifiedBy>
  <cp:revision>15</cp:revision>
  <dcterms:created xsi:type="dcterms:W3CDTF">2011-04-07T17:39:53Z</dcterms:created>
  <dcterms:modified xsi:type="dcterms:W3CDTF">2018-09-04T22:17:04Z</dcterms:modified>
</cp:coreProperties>
</file>